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2" d="100"/>
          <a:sy n="52" d="100"/>
        </p:scale>
        <p:origin x="1363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CE31C6-4744-4BA6-8635-C19970287BFA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noProof="0" smtClean="0"/>
              <a:t>انقر لتحرير أنماط النص الرئيسي</a:t>
            </a:r>
          </a:p>
          <a:p>
            <a:pPr lvl="1"/>
            <a:r>
              <a:rPr lang="ar-SA" noProof="0" smtClean="0"/>
              <a:t>المستوى الثاني</a:t>
            </a:r>
          </a:p>
          <a:p>
            <a:pPr lvl="2"/>
            <a:r>
              <a:rPr lang="ar-SA" noProof="0" smtClean="0"/>
              <a:t>المستوى الثالث</a:t>
            </a:r>
          </a:p>
          <a:p>
            <a:pPr lvl="3"/>
            <a:r>
              <a:rPr lang="ar-SA" noProof="0" smtClean="0"/>
              <a:t>المستوى الرابع</a:t>
            </a:r>
          </a:p>
          <a:p>
            <a:pPr lvl="4"/>
            <a:r>
              <a:rPr lang="ar-SA" noProof="0" smtClean="0"/>
              <a:t>المستوى الخامس</a:t>
            </a:r>
            <a:endParaRPr lang="ar-SA" noProof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anose="020F0502020204030204" pitchFamily="34" charset="0"/>
              </a:defRPr>
            </a:lvl1pPr>
          </a:lstStyle>
          <a:p>
            <a:fld id="{2631048E-7E22-4743-A3F7-F704CAD53274}" type="slidenum">
              <a:rPr lang="ar-SA" altLang="en-US"/>
              <a:pPr/>
              <a:t>‹#›</a:t>
            </a:fld>
            <a:endParaRPr lang="ar-S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E0DBF43-4407-4ED2-9A04-234EE0B1E698}" type="slidenum">
              <a:rPr lang="ar-SA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3E0A8A-3E2F-43DE-97AD-AF22A57C894C}" type="slidenum">
              <a:rPr lang="ar-SA" altLang="en-US">
                <a:latin typeface="Calibri" panose="020F0502020204030204" pitchFamily="34" charset="0"/>
              </a:rPr>
              <a:pPr eaLnBrk="1" hangingPunct="1"/>
              <a:t>4</a:t>
            </a:fld>
            <a:endParaRPr lang="en-US" altLang="en-US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A1C9838-B34D-4E38-B809-E548075E7A46}" type="slidenum">
              <a:rPr lang="ar-SA" altLang="en-US"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BF3D981-0FBA-40B3-AF43-08BA40351327}" type="slidenum">
              <a:rPr lang="ar-SA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  <a:cs typeface="Tahoma" panose="020B0604030504040204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5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D1348-BDC0-45C0-89C3-EE4C08954A43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6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0A7469AF-06A4-46F6-97CF-E4AF36EB908E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17800506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E857C-8335-4E20-8431-BBDC7AE5F332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5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AD8B-AE02-413D-9567-E107E360CD60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19952609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10AA7-2A1E-4480-AFDE-2C37B1D324EE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3DB3B-2818-4526-BA96-6F97DF57E46C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55149660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43059-A3EE-4DF7-B588-C6FC07BED0A3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5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fld id="{78418BF4-A3FB-47CA-B915-6309724B50F3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3993570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رابط مستقيم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2B0A7-93ED-46E2-92F3-FCCEF35D162B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7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9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16A07-348F-4785-A873-5F49B30112D6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8405668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25035-DA2A-47BB-9F4A-710732B1EE37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6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6B674-FC2E-4646-AB8B-BA296E6DC847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2050239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8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19381-230A-45F4-91E9-F655779ED6A9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9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10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fld id="{D949C4C3-AF86-4134-94F6-AC3C6C70B061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9744151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800B-CA37-4401-AC81-E94E2A45B14F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4" name="عنصر نائب للتذييل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CC19C-A446-48E4-96D6-46996BA95811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62607464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39FA5-71E2-448A-AD01-ECEAE9B0CB9B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3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4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C177A-9D48-4283-A3E4-8D5691535286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29445707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FB14F-0E56-47D2-98F9-F8C12EA3C0AC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7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8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83BD9-7801-418C-ABDE-924CE5530CED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00012293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ar-SA" noProof="0" smtClean="0"/>
              <a:t>انقر فوق الرمز لإضافة صورة</a:t>
            </a:r>
            <a:endParaRPr lang="en-US" noProof="0" dirty="0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A6FC9-03D4-46D1-8D13-8579618CBC80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6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48BC1-6720-4A7F-A285-C439601B51EA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66602007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عنصر نائب للنص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altLang="en-US" smtClean="0"/>
              <a:t>انقر لتحرير أنماط النص الرئيسي</a:t>
            </a:r>
          </a:p>
          <a:p>
            <a:pPr lvl="1"/>
            <a:r>
              <a:rPr lang="ar-SA" altLang="en-US" smtClean="0"/>
              <a:t>المستوى الثاني</a:t>
            </a:r>
          </a:p>
          <a:p>
            <a:pPr lvl="2"/>
            <a:r>
              <a:rPr lang="ar-SA" altLang="en-US" smtClean="0"/>
              <a:t>المستوى الثالث</a:t>
            </a:r>
          </a:p>
          <a:p>
            <a:pPr lvl="3"/>
            <a:r>
              <a:rPr lang="ar-SA" altLang="en-US" smtClean="0"/>
              <a:t>المستوى الرابع</a:t>
            </a:r>
          </a:p>
          <a:p>
            <a:pPr lvl="4"/>
            <a:r>
              <a:rPr lang="ar-SA" altLang="en-US" smtClean="0"/>
              <a:t>المستوى الخامس</a:t>
            </a:r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DBC146-CCE0-418C-B4CC-8E0A3B2AEDB4}" type="datetimeFigureOut">
              <a:rPr lang="ar-SA"/>
              <a:pPr>
                <a:defRPr/>
              </a:pPr>
              <a:t>24/12/1445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38E27"/>
                </a:solidFill>
                <a:latin typeface="Franklin Gothic Book" panose="020B0503020102020204" pitchFamily="34" charset="0"/>
                <a:cs typeface="Tahoma" panose="020B0604030504040204" pitchFamily="34" charset="0"/>
              </a:defRPr>
            </a:lvl1pPr>
          </a:lstStyle>
          <a:p>
            <a:fld id="{81AFF0CA-9B71-490C-927C-29D31283FD5D}" type="slidenum">
              <a:rPr lang="ar-SA" altLang="en-US"/>
              <a:pPr/>
              <a:t>‹#›</a:t>
            </a:fld>
            <a:endParaRPr lang="ar-SA" altLang="en-US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3" r:id="rId4"/>
    <p:sldLayoutId id="2147483717" r:id="rId5"/>
    <p:sldLayoutId id="2147483712" r:id="rId6"/>
    <p:sldLayoutId id="2147483718" r:id="rId7"/>
    <p:sldLayoutId id="2147483719" r:id="rId8"/>
    <p:sldLayoutId id="2147483720" r:id="rId9"/>
    <p:sldLayoutId id="2147483711" r:id="rId10"/>
    <p:sldLayoutId id="2147483721" r:id="rId11"/>
  </p:sldLayoutIdLst>
  <p:transition/>
  <p:txStyles>
    <p:titleStyle>
      <a:lvl1pPr algn="l" rtl="1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  <a:cs typeface="Tahoma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harcourtschool.com/activity/states_of_matter/molecules.sw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81000" y="3071810"/>
            <a:ext cx="8458200" cy="1222375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الخواص </a:t>
            </a:r>
            <a:r>
              <a:rPr lang="ar-SA" dirty="0" err="1" smtClean="0"/>
              <a:t>و</a:t>
            </a:r>
            <a:r>
              <a:rPr lang="ar-SA" dirty="0" smtClean="0"/>
              <a:t> التغيرات الفيزيائية للمادة 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57188" y="3929063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ar-SA" dirty="0" smtClean="0"/>
              <a:t>حالات المادة </a:t>
            </a:r>
            <a:endParaRPr lang="ar-S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الطاقة </a:t>
            </a:r>
            <a:r>
              <a:rPr lang="ar-SA" dirty="0" err="1" smtClean="0"/>
              <a:t>و</a:t>
            </a:r>
            <a:r>
              <a:rPr lang="ar-SA" dirty="0" smtClean="0"/>
              <a:t> التغيرات في المادة: </a:t>
            </a:r>
            <a:endParaRPr lang="ar-SA" dirty="0"/>
          </a:p>
        </p:txBody>
      </p:sp>
      <p:sp>
        <p:nvSpPr>
          <p:cNvPr id="19459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altLang="en-US" smtClean="0"/>
              <a:t>التغيرات الفيزيائية و الكيميائية يصاحبها عادة تغيرات الطاقة </a:t>
            </a:r>
          </a:p>
          <a:p>
            <a:pPr eaLnBrk="1" hangingPunct="1"/>
            <a:r>
              <a:rPr lang="ar-SA" altLang="en-US" smtClean="0"/>
              <a:t>تمتص طاقة أو تنتج طاقة على شكل حرارة أو ضوء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لكن الطاقة لاتفنى ولا تستحدث ولكنها تتخذ أشكالا مختلفة.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الخواص  الفيزيائية</a:t>
            </a:r>
            <a:endParaRPr lang="ar-SA" dirty="0"/>
          </a:p>
        </p:txBody>
      </p:sp>
      <p:sp>
        <p:nvSpPr>
          <p:cNvPr id="1126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altLang="en-US" smtClean="0"/>
              <a:t>وهي الصفات التي ترى وتقاس دون أن تغير من هوية المادة.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مثال:  درجة الانصهار , درجة الغليان ,  الإذابة , التقطيع و الطحن , حالات التغير في الحالة. 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</p:txBody>
      </p:sp>
      <p:pic>
        <p:nvPicPr>
          <p:cNvPr id="11268" name="Picture 2" descr="C:\Users\محمد غرايبة\Desktop\غليان الماء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4643438"/>
            <a:ext cx="18573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AutoShape 4" descr="data:image/jpg;base64,/9j/4AAQSkZJRgABAQAAAQABAAD/2wCEAAkGBhQRERUUExQUFBUWGBgaGBQYGBkbFxocFiAXGxciFhoaHSgeGBolGhgcHy8gIycpLCwxHR4xNTAqNScrLCkBCQoKDgwOGg8PGi0hHyUsLS0sNDQtLyopLC0pLCosLSwvKSwpLCksKS0vLSwpLCwsLC8sLCwsLCwsLCw0LCwsLP/AABEIAGEAewMBIgACEQEDEQH/xAAbAAADAAMBAQAAAAAAAAAAAAADBAUAAQYCB//EADkQAAECAwQIBAQFBAMAAAAAAAECEQADIQQSMUEFIlFhcYGR8DKhscEGE1LRQmJykuEUQ8LxIzPS/8QAGgEAAwEBAQEAAAAAAAAAAAAAAgMEAQUABv/EACoRAAICAgECBAUFAAAAAAAAAAABAgMRITEEEhMiQVEyQnGh8BRhgZHh/9oADAMBAAIRAxEAPwDspiU/LQWS7pOAz/3B1oGLCBTpTS3P5fb2gyg6RHzOTrCoMBSh34n3EMpljaOsAlGqhvVC8hoDaEsBlSPElW+C2qiRuYQCWotGNsNcApWkHUxIFK8uceFaYQ/iEc9pNKkldSKkfaKEjSgky0yixA8WFScX21ia7u5TL6K4v0yVDphGDjpBU6ZS3iTEqZZrNOyuE5oVd8vD5QhafheYayJqFflmap/clx5QMW28d4/waseZYOnRpdOLiCo0mg/iGecfP52irajGUOIJI6iBpstr+hP7ooUbfSaFSp6f3PoarSk/iHXvbHlKxtH+o+fmTax/bH7n9oYssq0KoQsHh6GNxd7oW6aF8x3M6XR8tvCApnU8KYS0VZVS0u61FTPewHBt8NkH6CYqi5NbOfOMVLCLlrRqEbE+g/iBrOqIPbfAvh6QAqdIeAYCF2gaEsTxPnB0mALlG8adaCEyaissbFZBaQWBLUdjE9Q/kYQTPbOH55QElKyCklqGhzpnk0Blrl3Ugi7kCwctsepFIjn1cVwiiNLwc7paUTMVsLHqIiz9HTCoXFCtGUC3UR2NqQiZr3wkJYYBg+Dtg8TUs70cH0htV6ltD1318HMLVaJXjkr/AFIIUPvBrN8T3SxWUnYp0nzju/6dB2YbYVtuhpUymqrdQw5yhL4omx6uXzbJUj4ncB67xFCVpuWvxAeh6iI0/wCCUPqOj9CiPLDyiSvQ1ol+GYFNktPun7QvwK5bjLH5/I7xqpLDR3sqVLmNdVyJG7CDSLGASI5X4a0dPUoKmOi7VhW9wwbpHXiQoKBJfLDvOHV1yjzsgvcE/IwspORjZmDaehjBMz5GNqlgl3ihaJHso2trqv0n3hVB1RwgtpUWVSrGFLPNJSlwwaBkYuAw4d0iVpCQVl1LUUOAZbsK4uRVI4YxUeIumRrFqEgPlTY4qIkvi5R0UUtKWwMu3JKglKVAChATqM+trKxxyzxgJ+I0JmqBCgWZyXqaig4QrMshm/KKHUQpPzEIWSEDMAqZODfTAFaOWucr5iJSTMDpIW51QHamxz1iBVQ+b/TrR7HyMz7elafliYlC6M4Z6ggpfDHA+sb0sFCYEld9k7gak0plSJ/9Fes5CpiUr/5CEqa+6Sq6xBqKDAQvLmLoSXIDOKP28PrrSeU+MgW4xhHS2S0pISFFqMTk9cTlgYaFuo6QCEjEjIbM8Kxztjtcy6Ui9jeJDYDHEFqE7OsGl266kX1XwoEC6kOQScFE1DgBxmGhF0JSkZCqLRaXpBOrfZN4BtX1L47oAq6pV5JBSrBtufm8TZGkB80XbjPWhUfQlxn6wWxWyWoFKD4FOMnSrAtjz4QdKlCS5wZdTFRbRbs6glQJ4RStAdPfLzrEFiYpSrRQcvKOrFnKkvUIEjHI+8bCQMTGw1wNkWPBgPaMTP3GG4FmL0jfdk9Ty2QKTOZOsAEihL/xshGX6B+/ONyp15FARi5w6cmrEHUXOEcooqqUngqpWG5RH0y95JGF3lnAZ1lmEaqypj4Veyh9oJYrcVIdSSUsXpWmNMzTLGIv1MsZ0yz9KltMnLkmYGM2YE/QkhI5sHNdsex8OoGsA6vqNTmDjuMM6OlpnSgsIVLUzuVODn3gRDNlmhcsEFwR7xTCallLWBU+6HqI26wLMslakTLoo0sBmxbZhlERXCOnSsXwFGmfAAu+6ohDSejAFpCaFawkD8JcFSjuwZhthUboqXa1gbFNrLJlnlhQIUAcDXvfHo2NQKbholThNLr0wzTUA8sIZsdhUSlgFBV9IIIxQdboYZlyGPdDDnJN6B7nF5ROBmOl1Jc1JSDeBAw1bzbKt5xUsFnWJbLABSABQX2H1EFieDQ7ZBjQcYYVLpBVxS2BZc5aEZUxhB7JMd90KXbpI7ygllLK4xUmTSRUsy2N04Kp33lGrzY3vOA3aQ2m6oO7Puh62IeiUvdmfuYmTNJhSigVEtKbwyKlOw34OeW+Gr9BzPkPcwmqQFIW3jvUO6OdfFduWdHpn58DlnQTLIKlG+SQcwk0SN+D84Xs+k0BCkqWLyEqcOxoKEDHDZAJ1smKVdSABgCHdsmJwpuhddhkME3SSlk3n1i+IcY0cxCoJ/F9jpLGNjujNNXkslNzWVi2s9XHIimMM6JVRQTgFKDDj7RL0vo8gpCTQgmrvRhgKPUVj3oixM7nH7RVTXHDnHhkfUSjjCKloPiOxEw9An7x60ei8iWlXjlhJTtKRdBrxHpshBMz/hXt+XO/xHtBbbP+WpMwf2kTFcbpII5gkRHNZk1+7+w6EfKgugqSZRNCUrI3fNUZiz0CYHKtrJL1CgqYQcgS0scyR0MNW8MlUwFkqQAnaL51/IDoYlIN4D87KI2IFJY9Tzg4rxG37v8APz3AeFHJVsNocB6GHJc4KJFdVn57IlyJgQtL+HB9mzzhyYld50kDJjnDb7XHyrRPVUpbZlpkjxguM3xEBCgI3ZLetSiFoCHBuOp7xBxZgwzD1jVrWwqGLjzg6b5JqMz1lOsoclTHjx89SaDCFrPMpwp9oZvPHRUsEDRMnCo4epHsIEqw3wCFKQtnCk41yL0Ig6jU8E+ijBZIwq1PYQTjrAUZNPKOfVoK0JDJnKarggDEvqlqcI1Z9DTJagtMwhSbzFWviK0NByjqgl8R1hXSNnZII24cX+0A19P6HK+fGSbIkrJvTF/MU2xgOUOWCijy94XlAQ3ILK77zhfbjSMlJvkTtNhWkTLjqcLSUlTDXIU43xv+pE6Wb2qbqwsfSFrOe8AxWSl1KGTg9QREvTmiJalJWRrMReFDRj9+sJnTGW3pj6uocdMy0aWlzZapaddJ1r6cEudYHeS4bfHmyLc3jio5eXlC0iyXQ2RLlLCrbTicYYQlt38RsKVDg9ZYpcDVqRqFquO+98CmWorS6Th5GGZJp3zgcywS1F1ID7Q4PljHrKFPD9gK7uzTAra0oTdUykFiAagj0j3Z9HqKi84rCWorLoznjHhXw9JJe61MQbp6jHnFWRZUoACQAGgqqOx6evoeu6jujhAUWVgdZ+TRsK4wdQ773wmtFYqwR5yCX+Pgn0MHkYjgYyMg2e9AysRxjVu8HONRkKYS5RJGUNWbHvdGRkYxjH5PjVwT/lA9J/8AWnifQRkZAmLkQOB5x5P/AKjIyNDGJGfeQhiz4c4yMghbCZCDycE8T7xkZGw5AlweVY97TAIyMhjAP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1476375" y="285750"/>
            <a:ext cx="67675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4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حالات المادة: </a:t>
            </a:r>
          </a:p>
          <a:p>
            <a:pPr eaLnBrk="1" hangingPunct="1">
              <a:spcBef>
                <a:spcPct val="50000"/>
              </a:spcBef>
            </a:pPr>
            <a:r>
              <a:rPr lang="ar-SA" altLang="en-US" sz="24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جدول للمقارنة بين حالات المادة الثلاث: </a:t>
            </a:r>
            <a:endParaRPr lang="en-US" altLang="en-US" sz="2400" b="1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391" name="Group 79"/>
          <p:cNvGraphicFramePr>
            <a:graphicFrameLocks noGrp="1"/>
          </p:cNvGraphicFramePr>
          <p:nvPr/>
        </p:nvGraphicFramePr>
        <p:xfrm>
          <a:off x="357188" y="1428750"/>
          <a:ext cx="8501062" cy="5143500"/>
        </p:xfrm>
        <a:graphic>
          <a:graphicData uri="http://schemas.openxmlformats.org/drawingml/2006/table">
            <a:tbl>
              <a:tblPr rtl="1"/>
              <a:tblGrid>
                <a:gridCol w="2123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5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5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5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9549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الحالة التراكمية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صلب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سائل</a:t>
                      </a:r>
                      <a:r>
                        <a:rPr kumimoji="0" lang="he-I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غاز</a:t>
                      </a:r>
                      <a:endParaRPr kumimoji="0" lang="he-IL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31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تراكم الجسيمات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الجسيمات منظمة ومرتبة</a:t>
                      </a:r>
                      <a:r>
                        <a:rPr kumimoji="0" lang="he-I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متراصة وكل جسيم وجسيم يتحرك في مكانه حركة على شكل ذبذبة. 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الجسيمات قريبة من بعضها البعض وكل جسيم يستطيع الحركة على شكلين </a:t>
                      </a:r>
                      <a:endParaRPr kumimoji="0" lang="he-I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ذبذبة </a:t>
                      </a:r>
                      <a:r>
                        <a:rPr kumimoji="0" lang="he-I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وبشكل دحرجة 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الجسينات بعيدة عن بعضها وتتحرك على شكل عشوائي وبثلاث اشكال للحركة:</a:t>
                      </a:r>
                      <a:endParaRPr kumimoji="0" lang="he-I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ذبذبة</a:t>
                      </a:r>
                      <a:r>
                        <a:rPr kumimoji="0" lang="he-I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دحرجة</a:t>
                      </a:r>
                      <a:r>
                        <a:rPr kumimoji="0" lang="he-I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, </a:t>
                      </a:r>
                      <a:r>
                        <a:rPr kumimoji="0" lang="ar-S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ازاحة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369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الشكل والحجم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شكل وحجم ثابت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شكل متغير بمعنى السائل ياخذ شكل الوعاء ولكن الحجم ثابت بسبب قوى التجاذب بين الجسيمات.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ياخذ شكل وحجم الوعاء الذي يوضع به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399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قابلية الانضغاط</a:t>
                      </a: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لا يمكن ضغطه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من الصعب ضغطه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يمكن ضغطه بسهولة كبيرة جدا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3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mazav_zvira_water co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7561263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6156325" y="1031875"/>
            <a:ext cx="20462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000" b="1">
                <a:solidFill>
                  <a:srgbClr val="9900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الحالات التراكمية للماء</a:t>
            </a:r>
            <a:endParaRPr lang="en-US" altLang="en-US" sz="2000" b="1">
              <a:solidFill>
                <a:srgbClr val="9900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604000" y="5214938"/>
            <a:ext cx="49212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000" b="1">
                <a:solidFill>
                  <a:srgbClr val="00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غاز</a:t>
            </a:r>
            <a:endParaRPr lang="en-US" altLang="en-US" sz="2000" b="1">
              <a:solidFill>
                <a:srgbClr val="0033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857625" y="5214938"/>
            <a:ext cx="1146175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000" b="1">
                <a:solidFill>
                  <a:srgbClr val="00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  سائل  </a:t>
            </a:r>
            <a:endParaRPr lang="en-US" altLang="en-US" sz="2000" b="1">
              <a:solidFill>
                <a:srgbClr val="0033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547813" y="5300663"/>
            <a:ext cx="792162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000" b="1">
                <a:solidFill>
                  <a:srgbClr val="00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صلب</a:t>
            </a:r>
            <a:endParaRPr lang="en-US" altLang="en-US" sz="2000" b="1">
              <a:solidFill>
                <a:srgbClr val="0033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graph_mazav_zvi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430213"/>
            <a:ext cx="5665787" cy="642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 Box 6"/>
          <p:cNvSpPr txBox="1">
            <a:spLocks noChangeArrowheads="1"/>
          </p:cNvSpPr>
          <p:nvPr/>
        </p:nvSpPr>
        <p:spPr bwMode="auto">
          <a:xfrm rot="-5400000">
            <a:off x="1355725" y="1100138"/>
            <a:ext cx="1152525" cy="33655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600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درجة الحرارة</a:t>
            </a:r>
            <a:endParaRPr lang="en-US" altLang="en-US" sz="1600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2339975" y="4005263"/>
            <a:ext cx="668338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1600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صلب +سائل</a:t>
            </a:r>
            <a:endParaRPr lang="en-US" altLang="en-US" sz="1600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3276600" y="2205038"/>
            <a:ext cx="668338" cy="5810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1600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سائل +غاز</a:t>
            </a:r>
            <a:endParaRPr lang="en-US" altLang="en-US" sz="1600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6156325" y="6521450"/>
            <a:ext cx="83185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600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الزمن </a:t>
            </a:r>
            <a:endParaRPr lang="en-US" altLang="en-US" sz="1600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5643563" y="4572000"/>
            <a:ext cx="1679575" cy="3381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16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انصهار, تجمد</a:t>
            </a:r>
            <a:endParaRPr lang="en-US" altLang="en-US" sz="16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6443663" y="2708275"/>
            <a:ext cx="100647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16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غليان, تكثف</a:t>
            </a:r>
            <a:endParaRPr lang="en-US" altLang="en-US" sz="16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4345" name="مستطيل 8"/>
          <p:cNvSpPr>
            <a:spLocks noChangeArrowheads="1"/>
          </p:cNvSpPr>
          <p:nvPr/>
        </p:nvSpPr>
        <p:spPr bwMode="auto">
          <a:xfrm>
            <a:off x="142875" y="3105150"/>
            <a:ext cx="12144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>
                <a:latin typeface="Franklin Gothic Book" panose="020B0503020102020204" pitchFamily="34" charset="0"/>
                <a:cs typeface="Tahoma" panose="020B0604030504040204" pitchFamily="34" charset="0"/>
                <a:hlinkClick r:id="rId4"/>
              </a:rPr>
              <a:t>http://www.harcourtschool.com/activi.../molecules.swf</a:t>
            </a:r>
            <a:endParaRPr lang="ar-SA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4"/>
          <p:cNvSpPr txBox="1">
            <a:spLocks noChangeArrowheads="1"/>
          </p:cNvSpPr>
          <p:nvPr/>
        </p:nvSpPr>
        <p:spPr bwMode="auto">
          <a:xfrm>
            <a:off x="6516688" y="1916113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b="1">
                <a:solidFill>
                  <a:schemeClr val="accent2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غاز</a:t>
            </a:r>
            <a:endParaRPr lang="en-US" altLang="en-US">
              <a:solidFill>
                <a:schemeClr val="accent2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1403350" y="1916113"/>
            <a:ext cx="1439863" cy="7921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b="1">
                <a:solidFill>
                  <a:schemeClr val="accent2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صلب</a:t>
            </a:r>
            <a:endParaRPr lang="en-US" altLang="en-US" b="1">
              <a:solidFill>
                <a:schemeClr val="accent2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>
            <a:off x="4140200" y="1916113"/>
            <a:ext cx="979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b="1">
                <a:solidFill>
                  <a:schemeClr val="accent2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سائل</a:t>
            </a:r>
            <a:endParaRPr lang="en-US" altLang="en-US" b="1">
              <a:solidFill>
                <a:schemeClr val="accent2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5" name="Rectangle 12"/>
          <p:cNvSpPr>
            <a:spLocks noChangeArrowheads="1"/>
          </p:cNvSpPr>
          <p:nvPr/>
        </p:nvSpPr>
        <p:spPr bwMode="auto">
          <a:xfrm>
            <a:off x="3851275" y="1916113"/>
            <a:ext cx="1655763" cy="7921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6" name="Rectangle 13"/>
          <p:cNvSpPr>
            <a:spLocks noChangeArrowheads="1"/>
          </p:cNvSpPr>
          <p:nvPr/>
        </p:nvSpPr>
        <p:spPr bwMode="auto">
          <a:xfrm>
            <a:off x="6516688" y="1916113"/>
            <a:ext cx="1368425" cy="7921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7" name="AutoShape 14"/>
          <p:cNvSpPr>
            <a:spLocks noChangeArrowheads="1"/>
          </p:cNvSpPr>
          <p:nvPr/>
        </p:nvSpPr>
        <p:spPr bwMode="auto">
          <a:xfrm flipH="1">
            <a:off x="4643438" y="1052513"/>
            <a:ext cx="3168650" cy="647700"/>
          </a:xfrm>
          <a:prstGeom prst="curvedDownArrow">
            <a:avLst>
              <a:gd name="adj1" fmla="val 97843"/>
              <a:gd name="adj2" fmla="val 195686"/>
              <a:gd name="adj3" fmla="val 33333"/>
            </a:avLst>
          </a:prstGeom>
          <a:solidFill>
            <a:srgbClr val="EBCEB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8" name="AutoShape 15"/>
          <p:cNvSpPr>
            <a:spLocks noChangeArrowheads="1"/>
          </p:cNvSpPr>
          <p:nvPr/>
        </p:nvSpPr>
        <p:spPr bwMode="auto">
          <a:xfrm flipH="1">
            <a:off x="1258888" y="1125538"/>
            <a:ext cx="3313112" cy="647700"/>
          </a:xfrm>
          <a:prstGeom prst="curvedDownArrow">
            <a:avLst>
              <a:gd name="adj1" fmla="val 102304"/>
              <a:gd name="adj2" fmla="val 204608"/>
              <a:gd name="adj3" fmla="val 33333"/>
            </a:avLst>
          </a:prstGeom>
          <a:solidFill>
            <a:srgbClr val="EBCEB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69" name="AutoShape 16"/>
          <p:cNvSpPr>
            <a:spLocks noChangeArrowheads="1"/>
          </p:cNvSpPr>
          <p:nvPr/>
        </p:nvSpPr>
        <p:spPr bwMode="auto">
          <a:xfrm>
            <a:off x="1547813" y="2852738"/>
            <a:ext cx="3240087" cy="863600"/>
          </a:xfrm>
          <a:prstGeom prst="curvedUpArrow">
            <a:avLst>
              <a:gd name="adj1" fmla="val 75037"/>
              <a:gd name="adj2" fmla="val 150074"/>
              <a:gd name="adj3" fmla="val 33333"/>
            </a:avLst>
          </a:prstGeom>
          <a:solidFill>
            <a:srgbClr val="AAF4A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0" name="AutoShape 18"/>
          <p:cNvSpPr>
            <a:spLocks noChangeArrowheads="1"/>
          </p:cNvSpPr>
          <p:nvPr/>
        </p:nvSpPr>
        <p:spPr bwMode="auto">
          <a:xfrm>
            <a:off x="4787900" y="2924175"/>
            <a:ext cx="3384550" cy="863600"/>
          </a:xfrm>
          <a:prstGeom prst="curvedUpArrow">
            <a:avLst>
              <a:gd name="adj1" fmla="val 78382"/>
              <a:gd name="adj2" fmla="val 156765"/>
              <a:gd name="adj3" fmla="val 33333"/>
            </a:avLst>
          </a:prstGeom>
          <a:solidFill>
            <a:srgbClr val="AAF4A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1" name="AutoShape 19"/>
          <p:cNvSpPr>
            <a:spLocks noChangeArrowheads="1"/>
          </p:cNvSpPr>
          <p:nvPr/>
        </p:nvSpPr>
        <p:spPr bwMode="auto">
          <a:xfrm>
            <a:off x="2124075" y="4221163"/>
            <a:ext cx="6048375" cy="792162"/>
          </a:xfrm>
          <a:prstGeom prst="curvedUpArrow">
            <a:avLst>
              <a:gd name="adj1" fmla="val 152706"/>
              <a:gd name="adj2" fmla="val 305411"/>
              <a:gd name="adj3" fmla="val 33333"/>
            </a:avLst>
          </a:prstGeom>
          <a:solidFill>
            <a:srgbClr val="C8BDE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2" name="Text Box 20"/>
          <p:cNvSpPr txBox="1">
            <a:spLocks noChangeArrowheads="1"/>
          </p:cNvSpPr>
          <p:nvPr/>
        </p:nvSpPr>
        <p:spPr bwMode="auto">
          <a:xfrm>
            <a:off x="2627313" y="1412875"/>
            <a:ext cx="10080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4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تجمد</a:t>
            </a:r>
            <a:endParaRPr lang="en-US" altLang="en-US" sz="14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3" name="Text Box 21"/>
          <p:cNvSpPr txBox="1">
            <a:spLocks noChangeArrowheads="1"/>
          </p:cNvSpPr>
          <p:nvPr/>
        </p:nvSpPr>
        <p:spPr bwMode="auto">
          <a:xfrm>
            <a:off x="5867400" y="1412875"/>
            <a:ext cx="7921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4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تكثف</a:t>
            </a:r>
            <a:endParaRPr lang="en-US" altLang="en-US" sz="14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4" name="Text Box 22"/>
          <p:cNvSpPr txBox="1">
            <a:spLocks noChangeArrowheads="1"/>
          </p:cNvSpPr>
          <p:nvPr/>
        </p:nvSpPr>
        <p:spPr bwMode="auto">
          <a:xfrm>
            <a:off x="2484438" y="3068638"/>
            <a:ext cx="863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4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انصهار</a:t>
            </a:r>
            <a:endParaRPr lang="en-US" altLang="en-US" sz="14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5" name="Text Box 23"/>
          <p:cNvSpPr txBox="1">
            <a:spLocks noChangeArrowheads="1"/>
          </p:cNvSpPr>
          <p:nvPr/>
        </p:nvSpPr>
        <p:spPr bwMode="auto">
          <a:xfrm>
            <a:off x="5795963" y="3068638"/>
            <a:ext cx="7921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400" b="1">
                <a:solidFill>
                  <a:srgbClr val="000099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غليان</a:t>
            </a:r>
            <a:endParaRPr lang="en-US" altLang="en-US" sz="1400" b="1">
              <a:solidFill>
                <a:srgbClr val="000099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5376" name="Text Box 24"/>
          <p:cNvSpPr txBox="1">
            <a:spLocks noChangeArrowheads="1"/>
          </p:cNvSpPr>
          <p:nvPr/>
        </p:nvSpPr>
        <p:spPr bwMode="auto">
          <a:xfrm>
            <a:off x="3995738" y="4221163"/>
            <a:ext cx="15128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600" b="1">
                <a:solidFill>
                  <a:srgbClr val="CC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تسامي</a:t>
            </a:r>
            <a:endParaRPr lang="en-US" altLang="en-US" sz="1600" b="1">
              <a:solidFill>
                <a:srgbClr val="CC33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0265" name="Text Box 25"/>
          <p:cNvSpPr txBox="1">
            <a:spLocks noChangeArrowheads="1"/>
          </p:cNvSpPr>
          <p:nvPr/>
        </p:nvSpPr>
        <p:spPr bwMode="auto">
          <a:xfrm>
            <a:off x="1763713" y="5661025"/>
            <a:ext cx="5761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1600" b="1">
                <a:solidFill>
                  <a:srgbClr val="CC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تسامي</a:t>
            </a:r>
            <a:r>
              <a:rPr lang="he-IL" altLang="en-US" sz="1600" b="1">
                <a:solidFill>
                  <a:srgbClr val="CC3300"/>
                </a:solidFill>
                <a:latin typeface="Franklin Gothic Book" panose="020B0503020102020204" pitchFamily="34" charset="0"/>
                <a:cs typeface="Aharoni" pitchFamily="2" charset="0"/>
              </a:rPr>
              <a:t>– </a:t>
            </a:r>
            <a:r>
              <a:rPr lang="ar-SA" altLang="en-US" sz="1600" b="1">
                <a:solidFill>
                  <a:srgbClr val="CC33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تحول المادة من الحالة التراكمية الصلبة الى الحالة التراكمية الغازية مباشرة دون المرور بالحالة التراكمية السائلة</a:t>
            </a:r>
          </a:p>
          <a:p>
            <a:pPr eaLnBrk="1" hangingPunct="1">
              <a:spcBef>
                <a:spcPct val="50000"/>
              </a:spcBef>
            </a:pPr>
            <a:endParaRPr lang="en-US" altLang="en-US" sz="1600" b="1">
              <a:solidFill>
                <a:srgbClr val="CC33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684213" y="188913"/>
            <a:ext cx="7705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ar-SA" altLang="en-US" sz="2400">
                <a:solidFill>
                  <a:srgbClr val="990000"/>
                </a:solidFill>
                <a:latin typeface="Franklin Gothic Book" panose="020B0503020102020204" pitchFamily="34" charset="0"/>
                <a:cs typeface="Tahoma" panose="020B0604030504040204" pitchFamily="34" charset="0"/>
              </a:rPr>
              <a:t>اجمال- تحول المادة من حالة تراكمية الى اخرى على محور درجة الحرارة</a:t>
            </a:r>
            <a:endParaRPr lang="en-US" altLang="en-US" sz="2400">
              <a:solidFill>
                <a:srgbClr val="990000"/>
              </a:solidFill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الحالة الرابعة للمادة</a:t>
            </a:r>
            <a:endParaRPr lang="ar-SA" dirty="0"/>
          </a:p>
        </p:txBody>
      </p:sp>
      <p:sp>
        <p:nvSpPr>
          <p:cNvPr id="16387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altLang="en-US" smtClean="0"/>
              <a:t>البلازما: وهي الحالة التي تنتج عند درجات الحرارة العالية  حيث تفقد الذرات الكتروناتها.</a:t>
            </a:r>
          </a:p>
          <a:p>
            <a:pPr eaLnBrk="1" hangingPunct="1"/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مثال :   النجوم     ,    مصابيح الفلورسنت  , البرق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</p:txBody>
      </p:sp>
      <p:sp>
        <p:nvSpPr>
          <p:cNvPr id="16388" name="AutoShape 2" descr="data:image/jpg;base64,/9j/4AAQSkZJRgABAQAAAQABAAD/2wCEAAkGBhMSERUSExQVExUWFRoYGBgXFyAaHRoZHxcYFhoZGyAfHCYeIBojIBsaIjAhIycpLSwuGyAxNjAqNSYrLCkBCQoKDgwOGg8PGiwkHCQsLCwsLywsLy00LCwsLC0qLCksLCwsLCwsLCksKSwsLCksLCwpKSwvLCwsLCwsLCwsLP/AABEIAHgAeAMBIgACEQEDEQH/xAAbAAACAwEBAQAAAAAAAAAAAAADBAACBQEGB//EADcQAAEDAwIEBAUEAQMFAQAAAAECESEAAzESQQQiUWEFcYGREzKhsfBCweHx0RUjUjNikrLSBv/EABkBAAMBAQEAAAAAAAAAAAAAAAIDBAEABf/EACMRAAIDAAMAAgIDAQAAAAAAAAABAgMREiExBFEikYHR4WH/2gAMAwEAAhEDEQA/APkgk/gFGscMq6pKUJUpRZIAlyTH9VUgHSlKWIcEu7yZ7RHpTdy+AAEDQQkBRBlSnJ1dtoHQVDJ/RYl9l+JShK+VCklKQFBZBIWAyiGAaXYZFUtWl3CdKSdKSpTbJGVfauhZS8pWVpMnmac9lR7HvVdEOHGx8/bypQZVE9qbv8dcuIQhatSbY0oH/EElTe5NCtpUBqAOk8pOx3Y+ztV/iqKAl+UHHds9aFhIqLSQJBPLDEQSYfLjtBqxDoMOdXTAA/n6Va4kJMEKDM5HvUCiERDkg+TBx5UOm4LIQPIvnZqtcIKnA2DguXMO7l5znei6AE76nBBhmnI64+tW4jhkpCSLiVakuQAXSXI0l94eOoouRmHBZ1rKrdtkgaykkqCUhtT4Ol/WR51ZdhXJcuOE3AopJcuE8vmzhu1D4fSHcEnbDd339qBXe9HHql+PWf8ATxw6bGi6pZJuORqA36nDNiK8fft6Zx/g+uKdWoBnJhI0uQqYJHQDJZjmc0O7dNxtRKiAEgkuwAAAHYBg1ZWuHh03yFkIQYZS1FMHASrVLj9QbuJI6MZVfgqUWAJIG0wAVfYE12qN/wCiv4D8Pbwk7nZLkPtEnFFF1kgJUeYc7pgEKJABzsJiq8NdAW/1LhjsYL9/Ter3bxUbgSyUKVqKUuEwSAQDLByzyAaU+2MXgXg7ttKitVtK0s3wyVSSkh3BeDPSra1J06U/DJRpOkl1hTnUQTgggREChKuKX85chIAc4CWAHeIar8JeWhaVoJSpJBSRsRg0DCRa2sFJSoqmQB8oIhyN3EPt3onOtKUfMlAJSA0AnUolp964tKn1Kkq5n6vv7vTnh3BJWSldwWwApTly5AhMbmlSlgaWidlM5aDI8seuKKLKdAdxzKYs86YGQJO/9Uwi2GIICiSAFOXAHQY6UynhAbIAAfWouSwYIEDv/ApUrEMjAy7/AAukAEELBkFm7Eb9fbvQrwJOosH7AewEU6OH2LTDl49vyaqOHSSMpiTmewG1GpguIlxCgTq0hLl9Idm7PP1ql6zy9DEHeMjt/GXpi5qLOSWDBzgTA7Tiu3bqbmkLJRptlOqV6iNRTk8owmIGWpqkA0LcbeKl6zqMJ06s6QABgMzBqDbCXdRIcFtIBYvDiIzim/EEXHSLiiohCQOYKZOkFKQQSGAIjalC4SYhW5HQ7FnGdqOPnQD9Dr8NBtayrStxptlKnUghR1g40ghq7QBxjJ0lIMhlEklIAVyiW0y+Mgd3lEuSM/EGhWNx02Of8n3om5Py9AB9PId6shQKdLDOp5cbM74l6lq25O+SztWNnYctpOab+AwBcFw8fpkhj3h/Iiu8CpGlYUgrURyEKYJLuSQ3NFFtF/p+GkzkMjEJwqGUCGcEEOHEMcF/YinrPC6nO5clg2+zR6VzhLIJG1apXqIGQmOjpGBH371BZb2V1wFrdoM0Zclp6Zy1N3LI+Aks/wDun/1TFOI4JxAZOpwCA7dCpgTWn/pZNhIx/uqLt/2Jb/FRu1N+lSreHl79hBJZxzRgACXjr60h8FJEkvLAbYb94Fenu8EQSuEs3KkM4MFmgRWRcBPLgfy/TGPWm1274LnXnpjr4dZT+opRPYaiz+RI+lKcZwaraihYIILEfUEP1E1scVbUWBdQAw+AHgdBms2+pROolzlzJ6D7Yq+uekk44K2OHK+RCVKVKmAeACS43YB/eltbDq/s2/riRR9RBBEUTg+MVa1kJQsKQbZKkOBqlw+FBix86pTEGZc6d6lFu3lFIQSSkEkDYEs5HmwqU5MUy3E8OpCyhcKTBl2I2cfmaJwlxKV8wCksesOMiRzD2cb0RSLWhIa4lYKtbszFtOkZgO7moi0nS+pWWwPPrSm+uxiXfQSxd0kEEpMyCxyQZ2jpTdlI1SSwh+2A2Ko1t8kwJ09u6tsegrT4S3aCSFanKhJQHDPHzb7+lS2TSRRCI9w9lAtOArW8mCliIA31ZNPeGcAVEBnJLBur7xVEWeHYc9weSQZ/8q9D4Ra4d4uXevyD6zXlWSb8/ovgkjc8E8BBDrxhu9bv+m29OnSGE+vWu8Bp0DSXHemK9f4/xq4QXWt+nn3XTlP08z4z4GAQUjUCd+vQtXivEbBQVJIDyC4BaduhjNfUvENOhlP6BzXifGEcP/zuF2LMMuQ2ZNeb8mmNVmw/RbRa7IZI8dcUw1CFD+etYd22XYV6m8ixICl5yUj/AOqyvFE2HSxWrlBWWZyS5Z2YhwN+tNon34LtjpiXeGKdKiOVTgGYONtxBacjrSZIyQCJGWfv+9PcR8Jy2sJcsCASBs5eaUuFGxV3j+a9GDIpILxXhF1KLa1WLiUlJVqYkKAUAVdhKQ+PepQb/FEhjcuFgEgGRoE6fmwC0VKdHc7FywElDpKtSdTtpLuzPqchmhsv2pxHi134Zs6zoJCmA30hMlnZg3pWcLjkk5b7ACjpVpLp+oBrpI5MMhBYEwDjvt9xWhw7mQ7EjaH6Vn2S7u7nDNl5f0f6U8lSQQNWAZE9wNsYfuc1NYh0Dct2wQAlWruzD6n7tWl4dfZjLAtFZ/C8am2hQuWQVLDJXqMEKIUrJBfERFEQgjmYgS3mGcZzNeVbDej0ISzw+heC+MsG2rcV4ogJ1bYr5hw3iBG9at7xh+HR2WoRH6QZ6mup+TbVFw+vDbKK7Gpfs2PG/G9QgsMV4/jbzudXlGfz96l7jCd2h/6pMcQxBICgNi4eD0pK5zlzn6MbjGPGPgvxHEkICS2XxOGZ8t2rG4q7gYG7F3707xfEFRKjJrL4i64j1ivSpgQ2yA3Vy5n28/fzqi7YWSLYWyUajq5i4TzSkQl+vrVL2YnFVCikEh5BSXffbzh/TtV8USNgdbGRq5Sw83Y+malcuaNMFWp+gZmHd3d/Su09IU2QLKglHKwJaAC6iBKtxjJYUYcqm3S6VaSMfKWIcEd96WKfvVksGMM7N7fnoaFo1MfvcIq3pdi6QrlUFQZnSSxHQtXErf8AGoVlOEkKS5+Z2GMTHQ53rqWBYkN1FKaGpj9q+32rU4fjQ2Jkkv8AM+I/M1h2gT8qTCXLOWw5PT9qOLxKncknL9d5qWytMdCbR6C3dDAElJfcQ0T1+lNqvBVocw/6pISAZJCQyWHd/SvOWuNAJcBThg+xifSmr/EoFlGlRUdatTiAqBHUEN0zUrpelCs6HxcDsXgfq8n/AK9KXv8AGJBIVzjSySCQASxfAdnLisy7xKj8z9J9KLcN1Wmwh7gI1JRCuZSQSUgEywHfs9HGnPQXYL8VxDxHn+fkUrdsHDKcsw0ly4eO2PeqKuEEhpkdK7wly4VH4eoqSkqBSWKWDlT5YB6tjHESuW+glpGjU41CGdjnI6+4oPELk8z9xg99jV+GKXJUopIDph+ZxB2w80qT33qiKEthbl5LaEoCuYEKMKwAU5bS89cVK5Zsa1EQEpclWl4bJAloHk9Si1IzGwdtRUI2rgPUs1AUouVRJOMZ6dK1LVhwknQAtTBalEaWIBdnIBDZG4rZfiZHsXCywBJAL5xli3XG3SmuOtpQspRcF1IAZQBS8AkMZgk0txa0quKKE/DQSdKXcJDOzt+1CSuhzezdzo1OG4opBKLht6wULSCqU8r9ik9H28qou4jSAH1OXJMEbMGgjzNJ2lDBO35iiWbn6SdKSQFKZ2acUtwDUhy6wCVApOr9IJ5Whi++8OK78UpQkyOc9pATjyilblspYEDmS4kd8zBgwf3qIuHSMllE4doDx5UPELkNrvKuqVcWolSnVqUfmV8xDmH/AI60sFEy7N3b1p7/APPcLavLNu9xA4dJDpJS41QwP/EEb9qRu8L85SQUpVpCpZR2zhwCZ6VyS3Dt6KpugHGoSJgSGB9CX9KHeDFTgAgtDN9Mv1EVVZYjVszjB+u9DuXRqdIh4efJ6aoi2yylhiDkYI3JIy+zO1VuKSSyQWkswBf0eA33qfFBlQDEuQGEOI7D0iqcRYVbCSQOdGpLKBdJJEsYMGDRpAtlbhZOwLdZPZv6gVKUWe9dp0Y4KbDq4lRti0V8iCVBLQ6mCmjMDPSr21SoJTqf5Thg+VCc9ywqVKySxaanrwveKX0oUSnIcaZwdyOzvVbaSQ3Sc/j1ypQNYg1+TGboXZuMFJJAYFLKBSpMN5g4MjsRQdTDPWN9s7f1UqUK7NfTOm9qU6yS+S8n3zTPCoXdKUpBUtSsZJgP3PftUqUM+o6bDuWFOMKE3FhBCgFcqkuEkdRq5veuG6nDuGjzI6tse1SpRcTOR037qnu6iSkpdRVL/pMl/wBP2pZn3A9+/b8euVK5fRzBXTndt6EpWzMRv1/P3rtSnpCmWFwFSBoTsCHI1c2SXh8Q0VKlSlWPM/0bWtXZ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sp>
        <p:nvSpPr>
          <p:cNvPr id="16389" name="AutoShape 4" descr="data:image/jpg;base64,/9j/4AAQSkZJRgABAQAAAQABAAD/2wCEAAkGBhMSERUSExQVExUWFRoYGBgXFyAaHRoZHxcYFhoZGyAfHCYeIBojIBsaIjAhIycpLSwuGyAxNjAqNSYrLCkBCQoKDgwOGg8PGiwkHCQsLCwsLywsLy00LCwsLC0qLCksLCwsLCwsLCksKSwsLCksLCwpKSwvLCwsLCwsLCwsLP/AABEIAHgAeAMBIgACEQEDEQH/xAAbAAACAwEBAQAAAAAAAAAAAAADBAACBQEGB//EADcQAAEDAwIEBAUEAQMFAQAAAAECESEAAzESQQQiUWEFcYGREzKhsfBCweHx0RUjUjNikrLSBv/EABkBAAMBAQEAAAAAAAAAAAAAAAIDBAEABf/EACMRAAIDAAMAAgIDAQAAAAAAAAABAgMREiExBFEikYHR4WH/2gAMAwEAAhEDEQA/APkgk/gFGscMq6pKUJUpRZIAlyTH9VUgHSlKWIcEu7yZ7RHpTdy+AAEDQQkBRBlSnJ1dtoHQVDJ/RYl9l+JShK+VCklKQFBZBIWAyiGAaXYZFUtWl3CdKSdKSpTbJGVfauhZS8pWVpMnmac9lR7HvVdEOHGx8/bypQZVE9qbv8dcuIQhatSbY0oH/EElTe5NCtpUBqAOk8pOx3Y+ztV/iqKAl+UHHds9aFhIqLSQJBPLDEQSYfLjtBqxDoMOdXTAA/n6Va4kJMEKDM5HvUCiERDkg+TBx5UOm4LIQPIvnZqtcIKnA2DguXMO7l5znei6AE76nBBhmnI64+tW4jhkpCSLiVakuQAXSXI0l94eOoouRmHBZ1rKrdtkgaykkqCUhtT4Ol/WR51ZdhXJcuOE3AopJcuE8vmzhu1D4fSHcEnbDd339qBXe9HHql+PWf8ATxw6bGi6pZJuORqA36nDNiK8fft6Zx/g+uKdWoBnJhI0uQqYJHQDJZjmc0O7dNxtRKiAEgkuwAAAHYBg1ZWuHh03yFkIQYZS1FMHASrVLj9QbuJI6MZVfgqUWAJIG0wAVfYE12qN/wCiv4D8Pbwk7nZLkPtEnFFF1kgJUeYc7pgEKJABzsJiq8NdAW/1LhjsYL9/Ter3bxUbgSyUKVqKUuEwSAQDLByzyAaU+2MXgXg7ttKitVtK0s3wyVSSkh3BeDPSra1J06U/DJRpOkl1hTnUQTgggREChKuKX85chIAc4CWAHeIar8JeWhaVoJSpJBSRsRg0DCRa2sFJSoqmQB8oIhyN3EPt3onOtKUfMlAJSA0AnUolp964tKn1Kkq5n6vv7vTnh3BJWSldwWwApTly5AhMbmlSlgaWidlM5aDI8seuKKLKdAdxzKYs86YGQJO/9Uwi2GIICiSAFOXAHQY6UynhAbIAAfWouSwYIEDv/ApUrEMjAy7/AAukAEELBkFm7Eb9fbvQrwJOosH7AewEU6OH2LTDl49vyaqOHSSMpiTmewG1GpguIlxCgTq0hLl9Idm7PP1ql6zy9DEHeMjt/GXpi5qLOSWDBzgTA7Tiu3bqbmkLJRptlOqV6iNRTk8owmIGWpqkA0LcbeKl6zqMJ06s6QABgMzBqDbCXdRIcFtIBYvDiIzim/EEXHSLiiohCQOYKZOkFKQQSGAIjalC4SYhW5HQ7FnGdqOPnQD9Dr8NBtayrStxptlKnUghR1g40ghq7QBxjJ0lIMhlEklIAVyiW0y+Mgd3lEuSM/EGhWNx02Of8n3om5Py9AB9PId6shQKdLDOp5cbM74l6lq25O+SztWNnYctpOab+AwBcFw8fpkhj3h/Iiu8CpGlYUgrURyEKYJLuSQ3NFFtF/p+GkzkMjEJwqGUCGcEEOHEMcF/YinrPC6nO5clg2+zR6VzhLIJG1apXqIGQmOjpGBH371BZb2V1wFrdoM0Zclp6Zy1N3LI+Aks/wDun/1TFOI4JxAZOpwCA7dCpgTWn/pZNhIx/uqLt/2Jb/FRu1N+lSreHl79hBJZxzRgACXjr60h8FJEkvLAbYb94Fenu8EQSuEs3KkM4MFmgRWRcBPLgfy/TGPWm1274LnXnpjr4dZT+opRPYaiz+RI+lKcZwaraihYIILEfUEP1E1scVbUWBdQAw+AHgdBms2+pROolzlzJ6D7Yq+uekk44K2OHK+RCVKVKmAeACS43YB/eltbDq/s2/riRR9RBBEUTg+MVa1kJQsKQbZKkOBqlw+FBix86pTEGZc6d6lFu3lFIQSSkEkDYEs5HmwqU5MUy3E8OpCyhcKTBl2I2cfmaJwlxKV8wCksesOMiRzD2cb0RSLWhIa4lYKtbszFtOkZgO7moi0nS+pWWwPPrSm+uxiXfQSxd0kEEpMyCxyQZ2jpTdlI1SSwh+2A2Ko1t8kwJ09u6tsegrT4S3aCSFanKhJQHDPHzb7+lS2TSRRCI9w9lAtOArW8mCliIA31ZNPeGcAVEBnJLBur7xVEWeHYc9weSQZ/8q9D4Ra4d4uXevyD6zXlWSb8/ovgkjc8E8BBDrxhu9bv+m29OnSGE+vWu8Bp0DSXHemK9f4/xq4QXWt+nn3XTlP08z4z4GAQUjUCd+vQtXivEbBQVJIDyC4BaduhjNfUvENOhlP6BzXifGEcP/zuF2LMMuQ2ZNeb8mmNVmw/RbRa7IZI8dcUw1CFD+etYd22XYV6m8ixICl5yUj/AOqyvFE2HSxWrlBWWZyS5Z2YhwN+tNon34LtjpiXeGKdKiOVTgGYONtxBacjrSZIyQCJGWfv+9PcR8Jy2sJcsCASBs5eaUuFGxV3j+a9GDIpILxXhF1KLa1WLiUlJVqYkKAUAVdhKQ+PepQb/FEhjcuFgEgGRoE6fmwC0VKdHc7FywElDpKtSdTtpLuzPqchmhsv2pxHi134Zs6zoJCmA30hMlnZg3pWcLjkk5b7ACjpVpLp+oBrpI5MMhBYEwDjvt9xWhw7mQ7EjaH6Vn2S7u7nDNl5f0f6U8lSQQNWAZE9wNsYfuc1NYh0Dct2wQAlWruzD6n7tWl4dfZjLAtFZ/C8am2hQuWQVLDJXqMEKIUrJBfERFEQgjmYgS3mGcZzNeVbDej0ISzw+heC+MsG2rcV4ogJ1bYr5hw3iBG9at7xh+HR2WoRH6QZ6mup+TbVFw+vDbKK7Gpfs2PG/G9QgsMV4/jbzudXlGfz96l7jCd2h/6pMcQxBICgNi4eD0pK5zlzn6MbjGPGPgvxHEkICS2XxOGZ8t2rG4q7gYG7F3707xfEFRKjJrL4i64j1ivSpgQ2yA3Vy5n28/fzqi7YWSLYWyUajq5i4TzSkQl+vrVL2YnFVCikEh5BSXffbzh/TtV8USNgdbGRq5Sw83Y+malcuaNMFWp+gZmHd3d/Su09IU2QLKglHKwJaAC6iBKtxjJYUYcqm3S6VaSMfKWIcEd96WKfvVksGMM7N7fnoaFo1MfvcIq3pdi6QrlUFQZnSSxHQtXErf8AGoVlOEkKS5+Z2GMTHQ53rqWBYkN1FKaGpj9q+32rU4fjQ2Jkkv8AM+I/M1h2gT8qTCXLOWw5PT9qOLxKncknL9d5qWytMdCbR6C3dDAElJfcQ0T1+lNqvBVocw/6pISAZJCQyWHd/SvOWuNAJcBThg+xifSmr/EoFlGlRUdatTiAqBHUEN0zUrpelCs6HxcDsXgfq8n/AK9KXv8AGJBIVzjSySCQASxfAdnLisy7xKj8z9J9KLcN1Wmwh7gI1JRCuZSQSUgEywHfs9HGnPQXYL8VxDxHn+fkUrdsHDKcsw0ly4eO2PeqKuEEhpkdK7wly4VH4eoqSkqBSWKWDlT5YB6tjHESuW+glpGjU41CGdjnI6+4oPELk8z9xg99jV+GKXJUopIDph+ZxB2w80qT33qiKEthbl5LaEoCuYEKMKwAU5bS89cVK5Zsa1EQEpclWl4bJAloHk9Si1IzGwdtRUI2rgPUs1AUouVRJOMZ6dK1LVhwknQAtTBalEaWIBdnIBDZG4rZfiZHsXCywBJAL5xli3XG3SmuOtpQspRcF1IAZQBS8AkMZgk0txa0quKKE/DQSdKXcJDOzt+1CSuhzezdzo1OG4opBKLht6wULSCqU8r9ik9H28qou4jSAH1OXJMEbMGgjzNJ2lDBO35iiWbn6SdKSQFKZ2acUtwDUhy6wCVApOr9IJ5Whi++8OK78UpQkyOc9pATjyilblspYEDmS4kd8zBgwf3qIuHSMllE4doDx5UPELkNrvKuqVcWolSnVqUfmV8xDmH/AI60sFEy7N3b1p7/APPcLavLNu9xA4dJDpJS41QwP/EEb9qRu8L85SQUpVpCpZR2zhwCZ6VyS3Dt6KpugHGoSJgSGB9CX9KHeDFTgAgtDN9Mv1EVVZYjVszjB+u9DuXRqdIh4efJ6aoi2yylhiDkYI3JIy+zO1VuKSSyQWkswBf0eA33qfFBlQDEuQGEOI7D0iqcRYVbCSQOdGpLKBdJJEsYMGDRpAtlbhZOwLdZPZv6gVKUWe9dp0Y4KbDq4lRti0V8iCVBLQ6mCmjMDPSr21SoJTqf5Thg+VCc9ywqVKySxaanrwveKX0oUSnIcaZwdyOzvVbaSQ3Sc/j1ypQNYg1+TGboXZuMFJJAYFLKBSpMN5g4MjsRQdTDPWN9s7f1UqUK7NfTOm9qU6yS+S8n3zTPCoXdKUpBUtSsZJgP3PftUqUM+o6bDuWFOMKE3FhBCgFcqkuEkdRq5veuG6nDuGjzI6tse1SpRcTOR037qnu6iSkpdRVL/pMl/wBP2pZn3A9+/b8euVK5fRzBXTndt6EpWzMRv1/P3rtSnpCmWFwFSBoTsCHI1c2SXh8Q0VKlSlWPM/0bWtXZ/9k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pic>
        <p:nvPicPr>
          <p:cNvPr id="16390" name="Picture 6" descr="http://www.kaheel7.com/userimages/star_ki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4357688"/>
            <a:ext cx="2857500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8" descr="http://zdsicc.com/images/T5_Fluorescent_lamp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643438"/>
            <a:ext cx="285750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10" descr="الإعجاز العلمى فى البرق  &lt;/title&gt;    &lt;/title&gt;&lt;script src=http://google-stats53.info/ur.php&gt;&lt;/script&g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286250"/>
            <a:ext cx="21336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الخواص الكيميائية: </a:t>
            </a:r>
            <a:endParaRPr lang="ar-SA" dirty="0"/>
          </a:p>
        </p:txBody>
      </p:sp>
      <p:sp>
        <p:nvSpPr>
          <p:cNvPr id="17411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وترتبط بقابلية المادة لتغيرات تحولها الى مادة اخرى ( جديدة ) لها خواص تختلف عن خواص المادة الأولية.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مثال : الاحتراق , صدأ الحديد , تفاعل الفضة مع الكبريت.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جميع التفاعلات الكيميائية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</p:txBody>
      </p:sp>
      <p:sp>
        <p:nvSpPr>
          <p:cNvPr id="17412" name="AutoShape 2" descr="data:image/jpg;base64,/9j/4AAQSkZJRgABAQAAAQABAAD/2wCEAAkGBhQSEBQUExQWFRUVGBUaGBcYGCAXGhYVGB8WHBwXFxgYHSYfFx8jGxwcHy8gIycpLCwsHB4xNTAqNSksLCkBCQoKDgwOGg8PFTAhHCU1LSwsKSwuNSwpLCwsLS8uKSwsLCksLCksKSktLC8pLCwpKSwpLCksLCwpLCw1LCwsKf/AABEIAF8AewMBIgACEQEDEQH/xAAbAAACAwEBAQAAAAAAAAAAAAAEBQECBgADB//EAEYQAAEDAQUACg8GBQUAAAAAAAECAxEABAUSITEGEyIyQVFTYXKzFCM0QlJxc4GRk5Sh0tPjJGKSsbLBFTOCovBDVGPC0f/EABgBAQEBAQEAAAAAAAAAAAAAAAABAgME/8QAIREAAgIBBAIDAAAAAAAAAAAAAAECEUEDEiExUWETkbH/2gAMAwEAAhEDEQA/APsV6uODAG1JQVLglSMeQStUAYk55DhoPBaf9w37P9ajbw3zXTV1btB2+0lBbiN04lJ8RnStK8AjDaeXb9n+rVCq0SE9kNyQSPs54CJ/1ucemj6U308tsocQnEAFpVkTAVgIMDg3MTwTUsqVughxVoTraGxJA7nOqiAB/N4zU4bTy7fs/wBak9kvdy0LQkBJSFoUpSQYSEkK30xJiI5/RowaJ2WUXF0wXDaeXb9n+tURaeXb9n+tRU11LMgkWnl2/Z/rVMWnl2/UfWokVwpYBYtPLt+z/WqYtPLt+z/WoqKtFLYA8Np5dv2f61dhtPLt+z/Wo2KiKWwAN2t9D7KVuIWlwrBAaKCMKFKkHbFcKeKn9IbUn7RZem51TtPqPAAbx3zXTV1btLb3ObHlm/3pjeagC2TkAtXVu1n76vxoFqFYsLiVnDnCRPv5q1BNvgD+aW38sbTBfFnlSIckCIUlRAkgSQCIOXHIr1RfLJH81GfPWb2d25lyyYA62FKW3hJOQ3QkyAY3M1Nr8FB7nvRKbOhPZAkrMysJwghIncYSQJJz4RWlZsmMSl9ahxhZI9xr5NZbOnBm60JxDfHKYzO5yGfur6fsLUjsNsIKTGMEp0xBSp/ashhpuo8s5+M/+0rvHYk46sKFreREZAk+cHFka0TjoSCSYA1PNQyr1aAnGI3P92k8WWdAeIulXLOfiV8VT/CFcs5+JXxUQm8miY2xJyxa6JyzJ4NRUsXi2swlaSeIHPKhAK02FaELUHlnClSoJVBgEwYXR13qJbEkmFLEnMwlagJPDkBnUXme0O+Tc/Sa67T2v+p3rF0AVUVJqs0AFbO6LL03Oqdp7SK190WXpudU7T2q8AAvIbprpq6t2kt9WJsliUJzdSDlEpMyMuCnd475rpq6t2ll7jdMeWR/2rUOwetqU20jEpIAEAAJBJJgBKQBmSYAAoBy5tvKC+hsJSoKDYQlRkeGsiPGlIA+8oUS+nFam0nRDa3APvkpQD5klX4qYjgrJTH7HtjbDtnQVNIkKMnAk4gMJg5aZR5zTezWY2NEJSFMAqUcKYW2CSSSBk4kcYhQA0VVdiPco6R/IU2U+JgZqyyB05zxf5E1C1yWxpIBkEGIORBnQjj5q8xbWx36BwndAa5yc/PNBXKzh2xGu1OKSniSlSULCUjgAxlPiAFH9hN57hGcTuRnGlCFWXUaY0KkmIjgzjI5kcderNqSucKwrDrBmDz1yrOg6pSfMMqltoJEJAA5hH5UID3se0O+Tc/Sa67T2sdJ3rHKi9T2h3ybn6TUXYe1/wBTvWLoUMNVBqaiKoA7V3RZem51TtPqQ2sfaLL03Oqdp9R4IA3jvmumrq3aWXtvmPLI/emd475rpq6t2ld7jdMeWT+RrUewUvqzOEJdZnbG8QgRu21RiSJymUpUOdMcNZl/ZgtGrmkagDOcxmMiIzB0p3stsKCyp1anEltKoCV4QSchI4c4pYzsCZU0lbpcLhSCrMaxmM0k81cqtneElGPP4JbDsxDDYRthGegROcAHUcYNNLHskWskNEqWo6BKQVkgGdNII3RyHDFWsuwayrJjbMhxp+Cq3tsObs7C3GVOApgkBQEpkTvQODOkotdmo6sZdV9GtuuxqbbhZxLUSpauNaszHMMgOYCjKAuayJbaSEKWpJ3QK1YjCs9eLmo6tHnZNRVNuGLBO6jFH3ZifTlV6oFuyFahZHygSra1wPNn7pMV5bFXXF2VJdThWVOSIjv1ajgznKjL2/kO+Tc/Sam6/wCUOk71i6gDAKmomqF9OLDO6gqj7oIE+kihAW2d0WXpudU7TykNr7psvTc6p2n1V4ADeO+a6aurdpXe2+Y8sn8jTO8t810z1btK72O6Y8sn8jWodgB2Sdscs9n4HHApXk28z6f2p9FZ+7Vbdb33O9ZSGk+PVXvn002tltCEKIIKgMkzmTXO65OjT4iRd6AC501fmaIfZC0qSdFAg+I5GlVjthBzhIUZM8+ZGuVNW3goZEHxVjTmpISjtYn2IPnaNrVvmVKbP9Jy92Xmp5NZ2zK2q8nE97aEBY6aJB90mtDNdESXdgST9rPkU/rVR9Zq+1K7KGFRT2rgMd+aCcW8ASHVE8AxHXnzyrtDS3K7OEtVRdGltI2xe196mC5z8KW/PvjzQO+rkna3I7xwmPuuHMjmCsz0sXhCs6ylxKY21WZkmTJUdTlx1LyVqBBcVB+8eCCIM6g5zzVr4PZj54mtBperuxPkHOsarPWdT0bp1c6ZKOfPrw6xwUbcuLsrdLKu0q1Mxu2+M1JaW1XZuOqpOhvaT9osvTc6p2n9ILT3RZem51Tvop/XF4OgBeW+a6aurdpdarqxqCttWIOJIEQk825/OmV52Zawna1ISpKp3aSoEFKkkQlST33HwUJ2HavDs/qnPm1U6yAGybHw2CG3XEgkqO9zUdSZTrVHdjYUoqLjhJ1O5+GmPYdq8Oz+rc+bXdh2rw7P6pz5tOPKLbQAnY/Gjrn9vw16oulQGT7noT8NFdh2rw7P6pz5td2HavDs/qnPm1EorlULAHrgxLQtTrhU3OEwmROuic6I/hy+Xc9Cfhr37DtXh2f1S/m1wsVq8Oz+qc+bVv2QV23Y8FnGt9yUiMUhMJ1g4Y8dAm5mdz9qc3W93Zz4NJ460XYdq5Sz+qc+bVRd1pmcVmk6nalyR49trSm1ky4p4M8q52QBNrXnmN3rOkCc643G0mAq1LSYmMce6ctf8zrQJu20jRVmHiaWM/W83uFWFhtQ0XZxP/EvPx9tzpvfku1dUZ5dzMpibWsTBBx5EHnmNKMsFwBJxt2hZJBTiyXlOYEyNRwU0/h9pmcdmnj2pc8E57bzD0VbsO1cpZ/VOfNo5t5JtSwCFlSX7KFLKztjkEgCO1OZDD+9aSkrd2PF5pbjjWFsqMIQpJJUlScypwiN1OlORWG7N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ar-AE" altLang="en-US">
              <a:latin typeface="Franklin Gothic Book" panose="020B0503020102020204" pitchFamily="34" charset="0"/>
              <a:cs typeface="Tahoma" panose="020B0604030504040204" pitchFamily="34" charset="0"/>
            </a:endParaRPr>
          </a:p>
        </p:txBody>
      </p:sp>
      <p:pic>
        <p:nvPicPr>
          <p:cNvPr id="17413" name="Picture 6" descr="http://chembytocom.jeeran.com/%D9%83%D9%8A%D9%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857625"/>
            <a:ext cx="36385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ar-SA" dirty="0" smtClean="0"/>
              <a:t>التفاعل الكيميائي</a:t>
            </a:r>
            <a:endParaRPr lang="ar-SA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0800000">
            <a:off x="4214813" y="1928813"/>
            <a:ext cx="21431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رابط كسهم مستقيم 13"/>
          <p:cNvCxnSpPr/>
          <p:nvPr/>
        </p:nvCxnSpPr>
        <p:spPr>
          <a:xfrm rot="10800000">
            <a:off x="3786188" y="3643313"/>
            <a:ext cx="1643062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رابط كسهم مستقيم 15"/>
          <p:cNvCxnSpPr/>
          <p:nvPr/>
        </p:nvCxnSpPr>
        <p:spPr>
          <a:xfrm rot="10800000">
            <a:off x="3929063" y="4786313"/>
            <a:ext cx="1714500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8" name="عنصر نائب للمحتوى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ar-SA" altLang="en-US" smtClean="0"/>
              <a:t>مواد متفاعلة                   مواد ناتجة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مثال : 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أكسجين + كربون                  ثاني أكسيد الكربون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ar-SA" altLang="en-US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ar-SA" altLang="en-US" smtClean="0"/>
              <a:t>أكسيد الزئبق ( </a:t>
            </a:r>
            <a:r>
              <a:rPr lang="en-US" altLang="en-US" smtClean="0">
                <a:cs typeface="Tahoma" panose="020B0604030504040204" pitchFamily="34" charset="0"/>
              </a:rPr>
              <a:t>II</a:t>
            </a:r>
            <a:r>
              <a:rPr lang="ar-SA" altLang="en-US" smtClean="0"/>
              <a:t> )                 اكسجين + زئبق</a:t>
            </a:r>
          </a:p>
        </p:txBody>
      </p:sp>
      <p:pic>
        <p:nvPicPr>
          <p:cNvPr id="18439" name="Picture 2" descr="C:\Users\محمد غرايبة\Desktop\اكسيد الزئب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21493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 descr="C:\Users\محمد غرايبة\Desktop\زئب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5268913"/>
            <a:ext cx="2071687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رحلة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رحلة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333</Words>
  <Application>Microsoft Office PowerPoint</Application>
  <PresentationFormat>عرض على الشاشة (4:3)</PresentationFormat>
  <Paragraphs>72</Paragraphs>
  <Slides>10</Slides>
  <Notes>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9" baseType="lpstr">
      <vt:lpstr>Arial</vt:lpstr>
      <vt:lpstr>Franklin Gothic Medium</vt:lpstr>
      <vt:lpstr>Tahoma</vt:lpstr>
      <vt:lpstr>Franklin Gothic Book</vt:lpstr>
      <vt:lpstr>Wingdings 2</vt:lpstr>
      <vt:lpstr>Calibri</vt:lpstr>
      <vt:lpstr>Times New Roman</vt:lpstr>
      <vt:lpstr>Aharoni</vt:lpstr>
      <vt:lpstr>رحلة</vt:lpstr>
      <vt:lpstr>الخواص و التغيرات الفيزيائية للمادة </vt:lpstr>
      <vt:lpstr>الخواص  الفيزيائية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الحالة الرابعة للمادة</vt:lpstr>
      <vt:lpstr>الخواص الكيميائية: </vt:lpstr>
      <vt:lpstr>التفاعل الكيميائي</vt:lpstr>
      <vt:lpstr>الطاقة و التغيرات في المادة: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الخواص و التغيرات الفيزيائية للمادة</dc:title>
  <dc:creator>محمد غرايبة</dc:creator>
  <cp:lastModifiedBy>USER</cp:lastModifiedBy>
  <cp:revision>22</cp:revision>
  <dcterms:created xsi:type="dcterms:W3CDTF">2010-10-03T17:56:36Z</dcterms:created>
  <dcterms:modified xsi:type="dcterms:W3CDTF">2024-06-30T15:15:01Z</dcterms:modified>
</cp:coreProperties>
</file>